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80" d="100"/>
          <a:sy n="80" d="100"/>
        </p:scale>
        <p:origin x="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46F47A-0CF5-4C74-8B54-5132E7E72AD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214427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6F47A-0CF5-4C74-8B54-5132E7E72AD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1347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6F47A-0CF5-4C74-8B54-5132E7E72AD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360108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6F47A-0CF5-4C74-8B54-5132E7E72AD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209259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6F47A-0CF5-4C74-8B54-5132E7E72AD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29407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46F47A-0CF5-4C74-8B54-5132E7E72AD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271569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46F47A-0CF5-4C74-8B54-5132E7E72AD7}"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1959587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46F47A-0CF5-4C74-8B54-5132E7E72AD7}"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3914544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6F47A-0CF5-4C74-8B54-5132E7E72AD7}"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86758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6F47A-0CF5-4C74-8B54-5132E7E72AD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1485154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6F47A-0CF5-4C74-8B54-5132E7E72AD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D68EF-1151-4F12-8EA4-D9A577AA4EEA}" type="slidenum">
              <a:rPr lang="en-US" smtClean="0"/>
              <a:t>‹#›</a:t>
            </a:fld>
            <a:endParaRPr lang="en-US"/>
          </a:p>
        </p:txBody>
      </p:sp>
    </p:spTree>
    <p:extLst>
      <p:ext uri="{BB962C8B-B14F-4D97-AF65-F5344CB8AC3E}">
        <p14:creationId xmlns:p14="http://schemas.microsoft.com/office/powerpoint/2010/main" val="39522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6F47A-0CF5-4C74-8B54-5132E7E72AD7}"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D68EF-1151-4F12-8EA4-D9A577AA4EEA}" type="slidenum">
              <a:rPr lang="en-US" smtClean="0"/>
              <a:t>‹#›</a:t>
            </a:fld>
            <a:endParaRPr lang="en-US"/>
          </a:p>
        </p:txBody>
      </p:sp>
    </p:spTree>
    <p:extLst>
      <p:ext uri="{BB962C8B-B14F-4D97-AF65-F5344CB8AC3E}">
        <p14:creationId xmlns:p14="http://schemas.microsoft.com/office/powerpoint/2010/main" val="3928007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sz="4400" b="1" dirty="0" smtClean="0"/>
              <a:t>Building and sustaining CBDM Organizations/ Community Mobilization and training of CBOs</a:t>
            </a:r>
            <a:r>
              <a:rPr lang="en-US" sz="4400" dirty="0" smtClean="0"/>
              <a:t/>
            </a:r>
            <a:br>
              <a:rPr lang="en-US" sz="4400" dirty="0" smtClean="0"/>
            </a:br>
            <a:endParaRPr lang="en-US" sz="4400" dirty="0"/>
          </a:p>
        </p:txBody>
      </p:sp>
      <p:sp>
        <p:nvSpPr>
          <p:cNvPr id="3" name="Subtitle 2"/>
          <p:cNvSpPr>
            <a:spLocks noGrp="1"/>
          </p:cNvSpPr>
          <p:nvPr>
            <p:ph type="subTitle" idx="1"/>
          </p:nvPr>
        </p:nvSpPr>
        <p:spPr/>
        <p:txBody>
          <a:bodyPr/>
          <a:lstStyle/>
          <a:p>
            <a:r>
              <a:rPr lang="en-US" dirty="0" smtClean="0"/>
              <a:t>Community Based Disaster Management</a:t>
            </a:r>
            <a:endParaRPr lang="en-US" dirty="0"/>
          </a:p>
        </p:txBody>
      </p:sp>
    </p:spTree>
    <p:extLst>
      <p:ext uri="{BB962C8B-B14F-4D97-AF65-F5344CB8AC3E}">
        <p14:creationId xmlns:p14="http://schemas.microsoft.com/office/powerpoint/2010/main" val="3386597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Training of CBO</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Training </a:t>
            </a:r>
            <a:r>
              <a:rPr lang="en-US" dirty="0"/>
              <a:t>of CBO and community members is an effective strategy to enhance their capacity for disaster reduction. Training topics would </a:t>
            </a:r>
            <a:r>
              <a:rPr lang="en-US" dirty="0" smtClean="0"/>
              <a:t>include:</a:t>
            </a:r>
            <a:endParaRPr lang="en-US" dirty="0"/>
          </a:p>
          <a:p>
            <a:pPr lvl="0"/>
            <a:r>
              <a:rPr lang="en-US" dirty="0"/>
              <a:t>Disaster Risk Reduction Training for CBO</a:t>
            </a:r>
          </a:p>
          <a:p>
            <a:pPr lvl="0"/>
            <a:r>
              <a:rPr lang="en-US" dirty="0"/>
              <a:t>Emergency Response Training for CBO and other experts</a:t>
            </a:r>
          </a:p>
          <a:p>
            <a:pPr lvl="0"/>
            <a:r>
              <a:rPr lang="en-US" dirty="0"/>
              <a:t>Organization Management Training for CBO</a:t>
            </a:r>
          </a:p>
          <a:p>
            <a:pPr lvl="0"/>
            <a:r>
              <a:rPr lang="en-US" dirty="0"/>
              <a:t>Technical Training for specific Target Groups</a:t>
            </a:r>
          </a:p>
          <a:p>
            <a:endParaRPr lang="en-US" dirty="0"/>
          </a:p>
        </p:txBody>
      </p:sp>
    </p:spTree>
    <p:extLst>
      <p:ext uri="{BB962C8B-B14F-4D97-AF65-F5344CB8AC3E}">
        <p14:creationId xmlns:p14="http://schemas.microsoft.com/office/powerpoint/2010/main" val="1391150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Building and sustaining CBDM Organizations/ Community Mobilization and training of CBOs</a:t>
            </a:r>
            <a:r>
              <a:rPr lang="en-US" dirty="0" smtClean="0"/>
              <a:t/>
            </a:r>
            <a:br>
              <a:rPr lang="en-US" dirty="0" smtClean="0"/>
            </a:br>
            <a:endParaRPr lang="en-US" dirty="0"/>
          </a:p>
        </p:txBody>
      </p:sp>
      <p:sp>
        <p:nvSpPr>
          <p:cNvPr id="3" name="Content Placeholder 2"/>
          <p:cNvSpPr>
            <a:spLocks noGrp="1"/>
          </p:cNvSpPr>
          <p:nvPr>
            <p:ph idx="1"/>
          </p:nvPr>
        </p:nvSpPr>
        <p:spPr>
          <a:xfrm>
            <a:off x="838200" y="1460664"/>
            <a:ext cx="10515600" cy="5153891"/>
          </a:xfrm>
        </p:spPr>
        <p:txBody>
          <a:bodyPr>
            <a:normAutofit/>
          </a:bodyPr>
          <a:lstStyle/>
          <a:p>
            <a:r>
              <a:rPr lang="en-US" dirty="0" smtClean="0"/>
              <a:t>To </a:t>
            </a:r>
            <a:r>
              <a:rPr lang="en-US" dirty="0"/>
              <a:t>enable the community to undertake disaster risk reduction measures on a sustainable basis, it is essential to form a community-based organization or strengthen an existing one to deal with disaster risk reduction. </a:t>
            </a:r>
            <a:endParaRPr lang="en-US" dirty="0" smtClean="0"/>
          </a:p>
          <a:p>
            <a:r>
              <a:rPr lang="en-US" dirty="0" smtClean="0"/>
              <a:t>The </a:t>
            </a:r>
            <a:r>
              <a:rPr lang="en-US" dirty="0"/>
              <a:t>form of community organization can vary depending upon the situation in a community. </a:t>
            </a:r>
            <a:endParaRPr lang="en-US" dirty="0" smtClean="0"/>
          </a:p>
          <a:p>
            <a:r>
              <a:rPr lang="en-US" dirty="0" smtClean="0"/>
              <a:t>It </a:t>
            </a:r>
            <a:r>
              <a:rPr lang="en-US" dirty="0"/>
              <a:t>is important to have an understanding of the existing organizations within the community, which might be a youth group, women’s union, farmers’ association, community cooperative or a local elected committee. </a:t>
            </a:r>
            <a:endParaRPr lang="en-US" dirty="0" smtClean="0"/>
          </a:p>
          <a:p>
            <a:r>
              <a:rPr lang="en-US" dirty="0" smtClean="0"/>
              <a:t>However, if there is no organization yet in the community, a Community-based Organization (CBO) can be established. </a:t>
            </a:r>
          </a:p>
          <a:p>
            <a:endParaRPr lang="en-US" dirty="0"/>
          </a:p>
        </p:txBody>
      </p:sp>
    </p:spTree>
    <p:extLst>
      <p:ext uri="{BB962C8B-B14F-4D97-AF65-F5344CB8AC3E}">
        <p14:creationId xmlns:p14="http://schemas.microsoft.com/office/powerpoint/2010/main" val="378744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Objective of the CBO</a:t>
            </a:r>
            <a:endParaRPr lang="en-US" b="1" dirty="0"/>
          </a:p>
        </p:txBody>
      </p:sp>
      <p:sp>
        <p:nvSpPr>
          <p:cNvPr id="3" name="Content Placeholder 2"/>
          <p:cNvSpPr>
            <a:spLocks noGrp="1"/>
          </p:cNvSpPr>
          <p:nvPr>
            <p:ph idx="1"/>
          </p:nvPr>
        </p:nvSpPr>
        <p:spPr/>
        <p:txBody>
          <a:bodyPr/>
          <a:lstStyle/>
          <a:p>
            <a:r>
              <a:rPr lang="en-US" dirty="0" smtClean="0"/>
              <a:t>The </a:t>
            </a:r>
            <a:r>
              <a:rPr lang="en-US" dirty="0"/>
              <a:t>objective of the Community-based Organization (CBO) is to implement community disaster reduction plan. </a:t>
            </a:r>
            <a:endParaRPr lang="en-US" dirty="0" smtClean="0"/>
          </a:p>
          <a:p>
            <a:r>
              <a:rPr lang="en-US" dirty="0" smtClean="0"/>
              <a:t>This </a:t>
            </a:r>
            <a:r>
              <a:rPr lang="en-US" dirty="0"/>
              <a:t>will enable local community to become better prepared for impending disaster and to become disaster resilient in the long term. </a:t>
            </a:r>
          </a:p>
          <a:p>
            <a:r>
              <a:rPr lang="en-US" dirty="0"/>
              <a:t>CBO will implement disaster risk reduction activities during the pre, during and post disaster phases. </a:t>
            </a:r>
          </a:p>
          <a:p>
            <a:endParaRPr lang="en-US" dirty="0"/>
          </a:p>
        </p:txBody>
      </p:sp>
    </p:spTree>
    <p:extLst>
      <p:ext uri="{BB962C8B-B14F-4D97-AF65-F5344CB8AC3E}">
        <p14:creationId xmlns:p14="http://schemas.microsoft.com/office/powerpoint/2010/main" val="82884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Functions of the CBO</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functions of CBO can be divided into three categories in concurrence with the phases in disaster risk management, the pre, during and post. </a:t>
            </a:r>
            <a:endParaRPr lang="en-US" dirty="0" smtClean="0"/>
          </a:p>
          <a:p>
            <a:r>
              <a:rPr lang="en-US" dirty="0" smtClean="0"/>
              <a:t>The </a:t>
            </a:r>
            <a:r>
              <a:rPr lang="en-US" dirty="0"/>
              <a:t>CBO can establish various sub-committees to implement the disaster reduction activities in pre, during and post disaster phases</a:t>
            </a:r>
            <a:r>
              <a:rPr lang="en-US" dirty="0" smtClean="0"/>
              <a:t>.</a:t>
            </a:r>
          </a:p>
          <a:p>
            <a:r>
              <a:rPr lang="en-US" dirty="0" smtClean="0"/>
              <a:t> </a:t>
            </a:r>
            <a:r>
              <a:rPr lang="en-US" dirty="0"/>
              <a:t>Such committees may include: awareness committee, early warning committee, evacuation committee, mitigation committee, livelihood support committee, search and rescue committee, public health committee etc.</a:t>
            </a:r>
          </a:p>
          <a:p>
            <a:endParaRPr lang="en-US" dirty="0"/>
          </a:p>
        </p:txBody>
      </p:sp>
    </p:spTree>
    <p:extLst>
      <p:ext uri="{BB962C8B-B14F-4D97-AF65-F5344CB8AC3E}">
        <p14:creationId xmlns:p14="http://schemas.microsoft.com/office/powerpoint/2010/main" val="3216567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3031"/>
          </a:xfrm>
        </p:spPr>
        <p:txBody>
          <a:bodyPr>
            <a:normAutofit fontScale="90000"/>
          </a:bodyPr>
          <a:lstStyle/>
          <a:p>
            <a:pPr lvl="0" algn="ctr"/>
            <a:r>
              <a:rPr lang="en-US" b="1" dirty="0" smtClean="0"/>
              <a:t>Preparedness Functions of CBO</a:t>
            </a:r>
            <a:r>
              <a:rPr lang="en-US" dirty="0" smtClean="0"/>
              <a:t/>
            </a:r>
            <a:br>
              <a:rPr lang="en-US" dirty="0" smtClean="0"/>
            </a:br>
            <a:endParaRPr lang="en-US" dirty="0"/>
          </a:p>
        </p:txBody>
      </p:sp>
      <p:sp>
        <p:nvSpPr>
          <p:cNvPr id="3" name="Content Placeholder 2"/>
          <p:cNvSpPr>
            <a:spLocks noGrp="1"/>
          </p:cNvSpPr>
          <p:nvPr>
            <p:ph idx="1"/>
          </p:nvPr>
        </p:nvSpPr>
        <p:spPr>
          <a:xfrm>
            <a:off x="838200" y="938150"/>
            <a:ext cx="10515600" cy="5712031"/>
          </a:xfrm>
        </p:spPr>
        <p:txBody>
          <a:bodyPr>
            <a:normAutofit fontScale="92500" lnSpcReduction="20000"/>
          </a:bodyPr>
          <a:lstStyle/>
          <a:p>
            <a:pPr lvl="0"/>
            <a:r>
              <a:rPr lang="en-US" dirty="0" smtClean="0"/>
              <a:t>Develop </a:t>
            </a:r>
            <a:r>
              <a:rPr lang="en-US" dirty="0"/>
              <a:t>and share Disaster Risk Reduction Plan with all community members</a:t>
            </a:r>
          </a:p>
          <a:p>
            <a:pPr lvl="0"/>
            <a:r>
              <a:rPr lang="en-US" dirty="0"/>
              <a:t>Mobilize community members to implement the disaster risk reduction measures</a:t>
            </a:r>
          </a:p>
          <a:p>
            <a:pPr lvl="0"/>
            <a:r>
              <a:rPr lang="en-US" dirty="0"/>
              <a:t>Mobilize resources that the community can not produce or access on its own</a:t>
            </a:r>
          </a:p>
          <a:p>
            <a:pPr lvl="0"/>
            <a:r>
              <a:rPr lang="en-US" dirty="0"/>
              <a:t>Conduct disaster preparedness training with community members</a:t>
            </a:r>
          </a:p>
          <a:p>
            <a:pPr lvl="0"/>
            <a:r>
              <a:rPr lang="en-US" dirty="0"/>
              <a:t>Raise community awareness on what to do before, during, and after a disaster</a:t>
            </a:r>
          </a:p>
          <a:p>
            <a:pPr lvl="0"/>
            <a:r>
              <a:rPr lang="en-US" dirty="0"/>
              <a:t>Monitor disaster threats, conduct drills, and draw lessons to improve the plan</a:t>
            </a:r>
          </a:p>
          <a:p>
            <a:pPr lvl="0"/>
            <a:r>
              <a:rPr lang="en-US" dirty="0"/>
              <a:t>Network and coordinate with government disaster management committees or councils, NGOs, other committees, etc.</a:t>
            </a:r>
          </a:p>
          <a:p>
            <a:pPr lvl="0"/>
            <a:r>
              <a:rPr lang="en-US" dirty="0"/>
              <a:t>Engage in advocacy and lobby work regarding disaster risk reduction issues to support local and community disaster risk reduction</a:t>
            </a:r>
          </a:p>
          <a:p>
            <a:pPr lvl="0"/>
            <a:r>
              <a:rPr lang="en-US" dirty="0"/>
              <a:t>Expand membership of the disaster risk reduction committees</a:t>
            </a:r>
          </a:p>
          <a:p>
            <a:endParaRPr lang="en-US" dirty="0"/>
          </a:p>
        </p:txBody>
      </p:sp>
    </p:spTree>
    <p:extLst>
      <p:ext uri="{BB962C8B-B14F-4D97-AF65-F5344CB8AC3E}">
        <p14:creationId xmlns:p14="http://schemas.microsoft.com/office/powerpoint/2010/main" val="5172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smtClean="0"/>
              <a:t>Emergency Functions of CBO</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Issue warnings</a:t>
            </a:r>
            <a:endParaRPr lang="en-US" dirty="0"/>
          </a:p>
          <a:p>
            <a:pPr lvl="0"/>
            <a:r>
              <a:rPr lang="en-US" dirty="0"/>
              <a:t>Manage evacuation</a:t>
            </a:r>
          </a:p>
          <a:p>
            <a:pPr lvl="0"/>
            <a:r>
              <a:rPr lang="en-US" dirty="0"/>
              <a:t>Organize search and rescue with community participation</a:t>
            </a:r>
          </a:p>
          <a:p>
            <a:pPr lvl="0"/>
            <a:r>
              <a:rPr lang="en-US" dirty="0"/>
              <a:t>Provide first aid and arrange subsequent medical assistance</a:t>
            </a:r>
          </a:p>
          <a:p>
            <a:pPr lvl="0"/>
            <a:r>
              <a:rPr lang="en-US" dirty="0"/>
              <a:t>Conduct damage needs and capacity assessment</a:t>
            </a:r>
          </a:p>
          <a:p>
            <a:pPr lvl="0"/>
            <a:r>
              <a:rPr lang="en-US" dirty="0"/>
              <a:t>Report damages and needs to government and other agencies for assistance</a:t>
            </a:r>
          </a:p>
          <a:p>
            <a:pPr lvl="0"/>
            <a:r>
              <a:rPr lang="en-US" dirty="0"/>
              <a:t>Coordinate, plan, and implement relief delivery operations with aid agencies</a:t>
            </a:r>
          </a:p>
          <a:p>
            <a:endParaRPr lang="en-US" dirty="0"/>
          </a:p>
        </p:txBody>
      </p:sp>
    </p:spTree>
    <p:extLst>
      <p:ext uri="{BB962C8B-B14F-4D97-AF65-F5344CB8AC3E}">
        <p14:creationId xmlns:p14="http://schemas.microsoft.com/office/powerpoint/2010/main" val="151394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smtClean="0"/>
              <a:t>Recovery Functions of CBO</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Facilitate </a:t>
            </a:r>
            <a:r>
              <a:rPr lang="en-US" dirty="0"/>
              <a:t>social, economic and physical rehabilitation of community; e.g. livelihoods, trauma counseling, reconstruction of houses and infrastructure.</a:t>
            </a:r>
          </a:p>
          <a:p>
            <a:pPr lvl="0"/>
            <a:r>
              <a:rPr lang="en-US" dirty="0"/>
              <a:t>Coordinate with government and aid agencies to receive assistance in rehabilitation</a:t>
            </a:r>
          </a:p>
          <a:p>
            <a:endParaRPr lang="en-US" dirty="0"/>
          </a:p>
        </p:txBody>
      </p:sp>
    </p:spTree>
    <p:extLst>
      <p:ext uri="{BB962C8B-B14F-4D97-AF65-F5344CB8AC3E}">
        <p14:creationId xmlns:p14="http://schemas.microsoft.com/office/powerpoint/2010/main" val="1784342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Characteristics of a Functional CBO</a:t>
            </a:r>
            <a:r>
              <a:rPr lang="en-US" dirty="0" smtClean="0"/>
              <a:t/>
            </a:r>
            <a:br>
              <a:rPr lang="en-US" dirty="0" smtClean="0"/>
            </a:br>
            <a:endParaRPr lang="en-US" dirty="0"/>
          </a:p>
        </p:txBody>
      </p:sp>
      <p:sp>
        <p:nvSpPr>
          <p:cNvPr id="3" name="Content Placeholder 2"/>
          <p:cNvSpPr>
            <a:spLocks noGrp="1"/>
          </p:cNvSpPr>
          <p:nvPr>
            <p:ph idx="1"/>
          </p:nvPr>
        </p:nvSpPr>
        <p:spPr>
          <a:xfrm>
            <a:off x="838200" y="1353787"/>
            <a:ext cx="10515600" cy="5177642"/>
          </a:xfrm>
        </p:spPr>
        <p:txBody>
          <a:bodyPr>
            <a:normAutofit fontScale="92500" lnSpcReduction="10000"/>
          </a:bodyPr>
          <a:lstStyle/>
          <a:p>
            <a:pPr lvl="0"/>
            <a:r>
              <a:rPr lang="en-US" dirty="0" smtClean="0"/>
              <a:t>Members </a:t>
            </a:r>
            <a:r>
              <a:rPr lang="en-US" dirty="0"/>
              <a:t>agree to develop the community into a prepared and resilient community</a:t>
            </a:r>
          </a:p>
          <a:p>
            <a:pPr lvl="0"/>
            <a:r>
              <a:rPr lang="en-US" dirty="0"/>
              <a:t>Members include representatives of most vulnerable groups</a:t>
            </a:r>
          </a:p>
          <a:p>
            <a:pPr lvl="0"/>
            <a:r>
              <a:rPr lang="en-US" dirty="0"/>
              <a:t>Has elected officers and committees to perform disaster risk management functions</a:t>
            </a:r>
          </a:p>
          <a:p>
            <a:pPr lvl="0"/>
            <a:r>
              <a:rPr lang="en-US" dirty="0"/>
              <a:t>Agree on the plan, policies and procedures</a:t>
            </a:r>
          </a:p>
          <a:p>
            <a:pPr lvl="0"/>
            <a:r>
              <a:rPr lang="en-US" dirty="0"/>
              <a:t>Agree on pooling of community resources for disaster risk reduction activities</a:t>
            </a:r>
          </a:p>
          <a:p>
            <a:pPr lvl="0"/>
            <a:r>
              <a:rPr lang="en-US" dirty="0"/>
              <a:t>Coordinate with external agencies to tap financial and technical support</a:t>
            </a:r>
          </a:p>
          <a:p>
            <a:pPr lvl="0"/>
            <a:r>
              <a:rPr lang="en-US" dirty="0"/>
              <a:t>Members are informed about </a:t>
            </a:r>
            <a:r>
              <a:rPr lang="en-US" dirty="0" smtClean="0"/>
              <a:t>disasters/developments </a:t>
            </a:r>
            <a:r>
              <a:rPr lang="en-US" dirty="0"/>
              <a:t>affecting the community</a:t>
            </a:r>
          </a:p>
          <a:p>
            <a:pPr lvl="0"/>
            <a:r>
              <a:rPr lang="en-US" dirty="0"/>
              <a:t>Members have sufficient knowledge &amp; skills on disaster risk reduction programming</a:t>
            </a:r>
          </a:p>
          <a:p>
            <a:endParaRPr lang="en-US" dirty="0"/>
          </a:p>
        </p:txBody>
      </p:sp>
    </p:spTree>
    <p:extLst>
      <p:ext uri="{BB962C8B-B14F-4D97-AF65-F5344CB8AC3E}">
        <p14:creationId xmlns:p14="http://schemas.microsoft.com/office/powerpoint/2010/main" val="1505367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6781"/>
          </a:xfrm>
        </p:spPr>
        <p:txBody>
          <a:bodyPr>
            <a:normAutofit fontScale="90000"/>
          </a:bodyPr>
          <a:lstStyle/>
          <a:p>
            <a:pPr algn="ctr"/>
            <a:r>
              <a:rPr lang="en-US" b="1" dirty="0" smtClean="0"/>
              <a:t>Principles of Community Organizing</a:t>
            </a:r>
            <a:br>
              <a:rPr lang="en-US" b="1" dirty="0" smtClean="0"/>
            </a:br>
            <a:endParaRPr lang="en-US" b="1" dirty="0"/>
          </a:p>
        </p:txBody>
      </p:sp>
      <p:sp>
        <p:nvSpPr>
          <p:cNvPr id="3" name="Content Placeholder 2"/>
          <p:cNvSpPr>
            <a:spLocks noGrp="1"/>
          </p:cNvSpPr>
          <p:nvPr>
            <p:ph idx="1"/>
          </p:nvPr>
        </p:nvSpPr>
        <p:spPr>
          <a:xfrm>
            <a:off x="838200" y="1021278"/>
            <a:ext cx="10515600" cy="5676405"/>
          </a:xfrm>
        </p:spPr>
        <p:txBody>
          <a:bodyPr>
            <a:normAutofit fontScale="92500" lnSpcReduction="10000"/>
          </a:bodyPr>
          <a:lstStyle/>
          <a:p>
            <a:r>
              <a:rPr lang="en-US" b="1" dirty="0" smtClean="0"/>
              <a:t>People </a:t>
            </a:r>
            <a:r>
              <a:rPr lang="en-US" b="1" dirty="0"/>
              <a:t>are the primary agents of change: </a:t>
            </a:r>
            <a:r>
              <a:rPr lang="en-US" dirty="0"/>
              <a:t>This principle maintains that people should be the key actors in disaster risk reduction. Therefore, all initiatives by local authorities should be implemented with the full participation of local people.</a:t>
            </a:r>
          </a:p>
          <a:p>
            <a:r>
              <a:rPr lang="en-US" b="1" dirty="0"/>
              <a:t>Organizing is a mean, not a solution:</a:t>
            </a:r>
            <a:r>
              <a:rPr lang="en-US" dirty="0"/>
              <a:t> Only the formation of a CBO is not enough. The CBO must plan and implement appropriate disaster risk reduction actions.</a:t>
            </a:r>
          </a:p>
          <a:p>
            <a:r>
              <a:rPr lang="en-US" b="1" dirty="0"/>
              <a:t>Start simple: </a:t>
            </a:r>
            <a:r>
              <a:rPr lang="en-US" dirty="0"/>
              <a:t>Keep the structure of the CBO simple and the scale of activities small. Developing a complex organizational structure may create management problems.</a:t>
            </a:r>
          </a:p>
          <a:p>
            <a:r>
              <a:rPr lang="en-US" b="1" dirty="0"/>
              <a:t>Build upon the existing groups:  </a:t>
            </a:r>
            <a:r>
              <a:rPr lang="en-US" dirty="0"/>
              <a:t>Preferably the capacity of the existing groups in the community should be developed for disaster risk management, instead of creating another group. However, in many situations it might be advisable to form a new group in order to ensure the participation of all vulnerable groups.</a:t>
            </a:r>
          </a:p>
          <a:p>
            <a:endParaRPr lang="en-US" dirty="0"/>
          </a:p>
        </p:txBody>
      </p:sp>
    </p:spTree>
    <p:extLst>
      <p:ext uri="{BB962C8B-B14F-4D97-AF65-F5344CB8AC3E}">
        <p14:creationId xmlns:p14="http://schemas.microsoft.com/office/powerpoint/2010/main" val="2826912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771</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Building and sustaining CBDM Organizations/ Community Mobilization and training of CBOs </vt:lpstr>
      <vt:lpstr>Building and sustaining CBDM Organizations/ Community Mobilization and training of CBOs </vt:lpstr>
      <vt:lpstr>Objective of the CBO</vt:lpstr>
      <vt:lpstr>Functions of the CBO </vt:lpstr>
      <vt:lpstr>Preparedness Functions of CBO </vt:lpstr>
      <vt:lpstr>Emergency Functions of CBO </vt:lpstr>
      <vt:lpstr>Recovery Functions of CBO </vt:lpstr>
      <vt:lpstr>Characteristics of a Functional CBO </vt:lpstr>
      <vt:lpstr>Principles of Community Organizing </vt:lpstr>
      <vt:lpstr>Training of CBO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and sustaining CBDM Organizations/ Community Mobilization and training of CBOs</dc:title>
  <dc:creator>Abdul Rehman</dc:creator>
  <cp:lastModifiedBy>Abdul Rehman</cp:lastModifiedBy>
  <cp:revision>3</cp:revision>
  <dcterms:created xsi:type="dcterms:W3CDTF">2020-04-25T18:26:22Z</dcterms:created>
  <dcterms:modified xsi:type="dcterms:W3CDTF">2020-04-25T18:35:29Z</dcterms:modified>
</cp:coreProperties>
</file>